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ono"/>
      <p:regular r:id="rId26"/>
      <p:bold r:id="rId27"/>
      <p:italic r:id="rId28"/>
      <p:boldItalic r:id="rId29"/>
    </p:embeddedFont>
    <p:embeddedFont>
      <p:font typeface="Nuni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0137532-2A4A-4D20-979E-9887E20D9F49}">
  <a:tblStyle styleId="{50137532-2A4A-4D20-979E-9887E20D9F4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9FB43C2-7D25-4FB6-B6A9-92F23571579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on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ans-bold.fntdata"/><Relationship Id="rId30" Type="http://schemas.openxmlformats.org/officeDocument/2006/relationships/font" Target="fonts/NunitoSans-regular.fntdata"/><Relationship Id="rId11" Type="http://schemas.openxmlformats.org/officeDocument/2006/relationships/slide" Target="slides/slide5.xml"/><Relationship Id="rId33" Type="http://schemas.openxmlformats.org/officeDocument/2006/relationships/font" Target="fonts/NunitoSans-boldItalic.fntdata"/><Relationship Id="rId10" Type="http://schemas.openxmlformats.org/officeDocument/2006/relationships/slide" Target="slides/slide4.xml"/><Relationship Id="rId32" Type="http://schemas.openxmlformats.org/officeDocument/2006/relationships/font" Target="fonts/Nunito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65e639380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65e63938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65e639380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65e63938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65e639380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65e63938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65e639380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65e63938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65e639380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65e63938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1068619a6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1068619a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4b00b956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64b00b9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7c2fe9a1c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7c2fe9a1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65e639380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65e6393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65e639380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65e6393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65e639380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65e63938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65e63938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65e6393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65e639380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65e6393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65e639380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65e63938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3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0" name="Google Shape;130;p17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1" name="Google Shape;131;p17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47" name="Google Shape;147;p21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52" name="Google Shape;152;p2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0" name="Google Shape;170;p2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181" name="Google Shape;18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193" name="Google Shape;19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6" name="Google Shape;196;p28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8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1" name="Google Shape;201;p2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205" name="Google Shape;20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0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1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224" name="Google Shape;224;p31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2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3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242" name="Google Shape;242;p34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249" name="Google Shape;249;p35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250" name="Google Shape;250;p35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TITLE_AND_BODY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>
            <a:off x="234447" y="4229998"/>
            <a:ext cx="304009" cy="326513"/>
            <a:chOff x="616425" y="2329600"/>
            <a:chExt cx="361700" cy="388475"/>
          </a:xfrm>
        </p:grpSpPr>
        <p:sp>
          <p:nvSpPr>
            <p:cNvPr id="50" name="Google Shape;50;p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lab.research.google.com/drive/1ks_KbKHLlft2-50kMHLmNSCkHAFzNqtl#scrollTo=W5sSIInhuFK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andas.pydata.org/pandas-docs/version/0.17.0/generated/pandas.core.groupby.DataFrameGroupBy.resample.html" TargetMode="External"/><Relationship Id="rId4" Type="http://schemas.openxmlformats.org/officeDocument/2006/relationships/hyperlink" Target="https://pandas.pydata.org/pandas-docs/version/0.17.0/timeseries.html#offset-aliases" TargetMode="External"/><Relationship Id="rId5" Type="http://schemas.openxmlformats.org/officeDocument/2006/relationships/hyperlink" Target="https://colab.research.google.com/drive/1ks_KbKHLlft2-50kMHLmNSCkHAFzNqtl#scrollTo=mLTjFtp-uGa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Quartz/bad-data-guide" TargetMode="External"/><Relationship Id="rId4" Type="http://schemas.openxmlformats.org/officeDocument/2006/relationships/hyperlink" Target="https://colab.research.google.com/drive/1ks_KbKHLlft2-50kMHLmNSCkHAFzNqtl#scrollTo=jQ-y98FIt_m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ks_KbKHLlft2-50kMHLmNSCkHAFzNqtl#scrollTo=UesqMPmWuBXI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andas.pydata.org/pandas-docs/stable/reference/api/pandas.read_csv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Missing Data &amp; Time Series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38"/>
          <p:cNvGrpSpPr/>
          <p:nvPr/>
        </p:nvGrpSpPr>
        <p:grpSpPr>
          <a:xfrm>
            <a:off x="574713" y="2036103"/>
            <a:ext cx="425161" cy="394121"/>
            <a:chOff x="4604550" y="3714775"/>
            <a:chExt cx="439625" cy="319075"/>
          </a:xfrm>
        </p:grpSpPr>
        <p:sp>
          <p:nvSpPr>
            <p:cNvPr id="265" name="Google Shape;265;p38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90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90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200"/>
              <a:t>Brain Break</a:t>
            </a:r>
            <a:endParaRPr sz="2200"/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3" name="Google Shape;363;p47"/>
          <p:cNvGrpSpPr/>
          <p:nvPr/>
        </p:nvGrpSpPr>
        <p:grpSpPr>
          <a:xfrm>
            <a:off x="234451" y="613658"/>
            <a:ext cx="372594" cy="360301"/>
            <a:chOff x="1247825" y="5001950"/>
            <a:chExt cx="443300" cy="428675"/>
          </a:xfrm>
        </p:grpSpPr>
        <p:sp>
          <p:nvSpPr>
            <p:cNvPr id="364" name="Google Shape;364;p47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Playing Bernese Mountain GIF by JustViral.Net"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725" y="2800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376" name="Google Shape;37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975" y="343475"/>
            <a:ext cx="6018686" cy="44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Fremont Bridge</a:t>
            </a:r>
            <a:endParaRPr/>
          </a:p>
        </p:txBody>
      </p:sp>
      <p:sp>
        <p:nvSpPr>
          <p:cNvPr id="384" name="Google Shape;38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49"/>
          <p:cNvPicPr preferRelativeResize="0"/>
          <p:nvPr/>
        </p:nvPicPr>
        <p:blipFill rotWithShape="1">
          <a:blip r:embed="rId3">
            <a:alphaModFix/>
          </a:blip>
          <a:srcRect b="0" l="10607" r="15422" t="0"/>
          <a:stretch/>
        </p:blipFill>
        <p:spPr>
          <a:xfrm>
            <a:off x="2579375" y="-5750"/>
            <a:ext cx="656462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391" name="Google Shape;39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Context: A bit more advanced than what you will need on your homework for this week, but can be helpful for your project!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Common to change index of your data to be the timestamp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allows easy querying by date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0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3"/>
              </a:rPr>
              <a:t>Demo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94" name="Google Shape;394;p50"/>
          <p:cNvSpPr txBox="1"/>
          <p:nvPr/>
        </p:nvSpPr>
        <p:spPr>
          <a:xfrm>
            <a:off x="3090625" y="2115550"/>
            <a:ext cx="5596200" cy="2634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Read in data with timestamp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 = pd.read_csv(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'data.csv'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index_col=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'col'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parse_dates=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Query for certain dates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data.loc[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'2017-03-06'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one day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data.loc[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'2018-06'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a month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data.loc[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'2019'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a year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data.loc[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'2017'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'2019'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a range of time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Granularity Matters</a:t>
            </a:r>
            <a:endParaRPr/>
          </a:p>
        </p:txBody>
      </p:sp>
      <p:sp>
        <p:nvSpPr>
          <p:cNvPr id="400" name="Google Shape;400;p5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Your data will have a certain granularity to its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</a:t>
            </a:r>
            <a:r>
              <a:rPr lang="en"/>
              <a:t>.g a row per second, a row per hour, a row per year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Your application might require a different granularity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downsample by combining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upsample by creating new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are done 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resample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codes to describe frequency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D = day, W = week, M = month, A = year, …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possible codes </a:t>
            </a:r>
            <a:r>
              <a:rPr lang="en" u="sng">
                <a:solidFill>
                  <a:schemeClr val="hlink"/>
                </a:solidFill>
                <a:hlinkClick r:id="rId4"/>
              </a:rPr>
              <a:t>listed here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also groupby with time, but is not the same as downsampling.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1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5"/>
              </a:rPr>
              <a:t>Demo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2"/>
          <p:cNvSpPr txBox="1"/>
          <p:nvPr>
            <p:ph idx="2" type="body"/>
          </p:nvPr>
        </p:nvSpPr>
        <p:spPr>
          <a:xfrm>
            <a:off x="4911150" y="1021800"/>
            <a:ext cx="3842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Before Next Time</a:t>
            </a:r>
            <a:endParaRPr sz="24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unito Sans"/>
              <a:buChar char="●"/>
            </a:pPr>
            <a:r>
              <a:rPr lang="en">
                <a:solidFill>
                  <a:schemeClr val="dk2"/>
                </a:solidFill>
              </a:rPr>
              <a:t>If you haven’t started HW2, now is a great time!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9" name="Google Shape;409;p52"/>
          <p:cNvSpPr txBox="1"/>
          <p:nvPr>
            <p:ph idx="2" type="body"/>
          </p:nvPr>
        </p:nvSpPr>
        <p:spPr>
          <a:xfrm>
            <a:off x="386775" y="1021800"/>
            <a:ext cx="3642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Next Time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FFFFFF"/>
                </a:solidFill>
              </a:rPr>
              <a:t>Focus on data visualization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How to do it in Python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What is a “good” data viz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</a:t>
            </a:r>
            <a:endParaRPr/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of the basic data types from pandas is a DataFrame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essentially a table with column and rows! </a:t>
            </a:r>
            <a:endParaRPr/>
          </a:p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4" name="Google Shape;274;p39"/>
          <p:cNvGraphicFramePr/>
          <p:nvPr/>
        </p:nvGraphicFramePr>
        <p:xfrm>
          <a:off x="3180100" y="18842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{50137532-2A4A-4D20-979E-9887E20D9F49}</a:tableStyleId>
              </a:tblPr>
              <a:tblGrid>
                <a:gridCol w="337675"/>
                <a:gridCol w="892525"/>
                <a:gridCol w="471550"/>
                <a:gridCol w="545050"/>
                <a:gridCol w="367975"/>
                <a:gridCol w="773525"/>
                <a:gridCol w="884925"/>
                <a:gridCol w="745450"/>
                <a:gridCol w="854600"/>
              </a:tblGrid>
              <a:tr h="4381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year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day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latitude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longitude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magnitude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nc72666881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37.672333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-121.619000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California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1.43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us20006i0y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21.514600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94.572100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Burma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4.90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nc72666891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37.576500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-118.859167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California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75" name="Google Shape;275;p39"/>
          <p:cNvSpPr txBox="1"/>
          <p:nvPr/>
        </p:nvSpPr>
        <p:spPr>
          <a:xfrm>
            <a:off x="5719625" y="1490650"/>
            <a:ext cx="89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Columns</a:t>
            </a:r>
            <a:endParaRPr>
              <a:solidFill>
                <a:schemeClr val="accent4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 rot="-5400000">
            <a:off x="2332400" y="2720875"/>
            <a:ext cx="117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Index (row)</a:t>
            </a:r>
            <a:endParaRPr>
              <a:solidFill>
                <a:schemeClr val="accent4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3524100" y="1884025"/>
            <a:ext cx="5529300" cy="562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3180100" y="2446225"/>
            <a:ext cx="344100" cy="942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</a:t>
            </a:r>
            <a:endParaRPr/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data.groupby(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'col1'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'col2'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].sum()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6" name="Google Shape;286;p40"/>
          <p:cNvGraphicFramePr/>
          <p:nvPr/>
        </p:nvGraphicFramePr>
        <p:xfrm>
          <a:off x="2974600" y="204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{D9FB43C2-7D25-4FB6-B6A9-92F235715798}</a:tableStyleId>
              </a:tblPr>
              <a:tblGrid>
                <a:gridCol w="434375"/>
                <a:gridCol w="434375"/>
              </a:tblGrid>
              <a:tr h="28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col1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7" name="Google Shape;287;p40"/>
          <p:cNvGraphicFramePr/>
          <p:nvPr/>
        </p:nvGraphicFramePr>
        <p:xfrm>
          <a:off x="4489475" y="366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{D9FB43C2-7D25-4FB6-B6A9-92F235715798}</a:tableStyleId>
              </a:tblPr>
              <a:tblGrid>
                <a:gridCol w="438925"/>
                <a:gridCol w="429825"/>
              </a:tblGrid>
              <a:tr h="3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8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8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8" name="Google Shape;288;p40"/>
          <p:cNvGraphicFramePr/>
          <p:nvPr/>
        </p:nvGraphicFramePr>
        <p:xfrm>
          <a:off x="4488300" y="267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{D9FB43C2-7D25-4FB6-B6A9-92F235715798}</a:tableStyleId>
              </a:tblPr>
              <a:tblGrid>
                <a:gridCol w="438925"/>
                <a:gridCol w="429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9" name="Google Shape;289;p40"/>
          <p:cNvGraphicFramePr/>
          <p:nvPr/>
        </p:nvGraphicFramePr>
        <p:xfrm>
          <a:off x="4488300" y="143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{D9FB43C2-7D25-4FB6-B6A9-92F235715798}</a:tableStyleId>
              </a:tblPr>
              <a:tblGrid>
                <a:gridCol w="440100"/>
                <a:gridCol w="428650"/>
              </a:tblGrid>
              <a:tr h="23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73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73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0" name="Google Shape;290;p40"/>
          <p:cNvGraphicFramePr/>
          <p:nvPr/>
        </p:nvGraphicFramePr>
        <p:xfrm>
          <a:off x="6125450" y="176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{D9FB43C2-7D25-4FB6-B6A9-92F235715798}</a:tableStyleId>
              </a:tblPr>
              <a:tblGrid>
                <a:gridCol w="382850"/>
                <a:gridCol w="382850"/>
              </a:tblGrid>
              <a:tr h="24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53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28650">
                <a:tc vMerge="1"/>
                <a:tc vMerge="1"/>
              </a:tr>
            </a:tbl>
          </a:graphicData>
        </a:graphic>
      </p:graphicFrame>
      <p:graphicFrame>
        <p:nvGraphicFramePr>
          <p:cNvPr id="291" name="Google Shape;291;p40"/>
          <p:cNvGraphicFramePr/>
          <p:nvPr/>
        </p:nvGraphicFramePr>
        <p:xfrm>
          <a:off x="6125450" y="271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{D9FB43C2-7D25-4FB6-B6A9-92F235715798}</a:tableStyleId>
              </a:tblPr>
              <a:tblGrid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0">
                <a:tc vMerge="1"/>
                <a:tc vMerge="1"/>
              </a:tr>
            </a:tbl>
          </a:graphicData>
        </a:graphic>
      </p:graphicFrame>
      <p:graphicFrame>
        <p:nvGraphicFramePr>
          <p:cNvPr id="292" name="Google Shape;292;p40"/>
          <p:cNvGraphicFramePr/>
          <p:nvPr/>
        </p:nvGraphicFramePr>
        <p:xfrm>
          <a:off x="6125450" y="366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{D9FB43C2-7D25-4FB6-B6A9-92F235715798}</a:tableStyleId>
              </a:tblPr>
              <a:tblGrid>
                <a:gridCol w="382850"/>
                <a:gridCol w="382850"/>
              </a:tblGrid>
              <a:tr h="28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884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88450">
                <a:tc vMerge="1"/>
                <a:tc vMerge="1"/>
              </a:tr>
            </a:tbl>
          </a:graphicData>
        </a:graphic>
      </p:graphicFrame>
      <p:graphicFrame>
        <p:nvGraphicFramePr>
          <p:cNvPr id="293" name="Google Shape;293;p40"/>
          <p:cNvGraphicFramePr/>
          <p:nvPr/>
        </p:nvGraphicFramePr>
        <p:xfrm>
          <a:off x="765955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{D9FB43C2-7D25-4FB6-B6A9-92F235715798}</a:tableStyleId>
              </a:tblPr>
              <a:tblGrid>
                <a:gridCol w="382850"/>
                <a:gridCol w="382850"/>
              </a:tblGrid>
              <a:tr h="12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75">
                <a:tc vMerge="1"/>
                <a:tc vMerge="1"/>
              </a:tr>
              <a:tr h="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4" name="Google Shape;294;p40"/>
          <p:cNvSpPr txBox="1"/>
          <p:nvPr/>
        </p:nvSpPr>
        <p:spPr>
          <a:xfrm>
            <a:off x="3101900" y="921800"/>
            <a:ext cx="618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Data</a:t>
            </a:r>
            <a:endParaRPr b="1">
              <a:solidFill>
                <a:schemeClr val="accent4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4541050" y="921800"/>
            <a:ext cx="76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Split</a:t>
            </a:r>
            <a:endParaRPr b="1">
              <a:solidFill>
                <a:schemeClr val="accent4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5941600" y="986325"/>
            <a:ext cx="11334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Apply</a:t>
            </a:r>
            <a:endParaRPr b="1">
              <a:solidFill>
                <a:schemeClr val="accent4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(sum)</a:t>
            </a:r>
            <a:endParaRPr b="1" sz="1000">
              <a:solidFill>
                <a:schemeClr val="accent4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7475700" y="921800"/>
            <a:ext cx="11334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Combine</a:t>
            </a:r>
            <a:endParaRPr b="1" sz="1000">
              <a:solidFill>
                <a:schemeClr val="accent4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98" name="Google Shape;298;p40"/>
          <p:cNvCxnSpPr/>
          <p:nvPr/>
        </p:nvCxnSpPr>
        <p:spPr>
          <a:xfrm>
            <a:off x="3853800" y="3060150"/>
            <a:ext cx="641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0"/>
          <p:cNvCxnSpPr/>
          <p:nvPr/>
        </p:nvCxnSpPr>
        <p:spPr>
          <a:xfrm>
            <a:off x="3850075" y="3060150"/>
            <a:ext cx="637200" cy="128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40"/>
          <p:cNvCxnSpPr/>
          <p:nvPr/>
        </p:nvCxnSpPr>
        <p:spPr>
          <a:xfrm flipH="1" rot="10800000">
            <a:off x="3850075" y="1769750"/>
            <a:ext cx="637200" cy="128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0"/>
          <p:cNvCxnSpPr/>
          <p:nvPr/>
        </p:nvCxnSpPr>
        <p:spPr>
          <a:xfrm>
            <a:off x="5357050" y="3052625"/>
            <a:ext cx="786300" cy="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0"/>
          <p:cNvCxnSpPr/>
          <p:nvPr/>
        </p:nvCxnSpPr>
        <p:spPr>
          <a:xfrm>
            <a:off x="5357175" y="3998800"/>
            <a:ext cx="77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0"/>
          <p:cNvCxnSpPr/>
          <p:nvPr/>
        </p:nvCxnSpPr>
        <p:spPr>
          <a:xfrm>
            <a:off x="5364800" y="2106250"/>
            <a:ext cx="775500" cy="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0"/>
          <p:cNvCxnSpPr/>
          <p:nvPr/>
        </p:nvCxnSpPr>
        <p:spPr>
          <a:xfrm>
            <a:off x="6891150" y="3048875"/>
            <a:ext cx="786300" cy="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0"/>
          <p:cNvCxnSpPr/>
          <p:nvPr/>
        </p:nvCxnSpPr>
        <p:spPr>
          <a:xfrm>
            <a:off x="6892625" y="2104150"/>
            <a:ext cx="784800" cy="95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40"/>
          <p:cNvCxnSpPr/>
          <p:nvPr/>
        </p:nvCxnSpPr>
        <p:spPr>
          <a:xfrm flipH="1" rot="10800000">
            <a:off x="6901300" y="3056450"/>
            <a:ext cx="776100" cy="93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</a:t>
            </a:r>
            <a:endParaRPr/>
          </a:p>
        </p:txBody>
      </p:sp>
      <p:sp>
        <p:nvSpPr>
          <p:cNvPr id="312" name="Google Shape;312;p41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Missing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Library: pandas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Wednesday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Visualization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Library: seaborn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Friday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Library: scikit-learn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1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Libraries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week, we are learning more about pandas and learning 2 new libraries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Memorizing the function calls and parameters is ridiculous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one memorizes this stuff!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what documentation is for!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Much more important to understand the big ideas behind what the library call is doing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might use a different library in the future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change from version to version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try to write every bit of syntax down, focus on the big ideas behind what we are trying to solve and use the slides and lecture notes as a resource.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 the exam, we will provide shortened documentation so you don’t have to memorize the method calls</a:t>
            </a:r>
            <a:endParaRPr/>
          </a:p>
        </p:txBody>
      </p:sp>
      <p:sp>
        <p:nvSpPr>
          <p:cNvPr id="321" name="Google Shape;321;p4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Learn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fMRI</a:t>
            </a:r>
            <a:endParaRPr/>
          </a:p>
        </p:txBody>
      </p:sp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3">
            <a:alphaModFix/>
          </a:blip>
          <a:srcRect b="0" l="2298" r="2308" t="0"/>
          <a:stretch/>
        </p:blipFill>
        <p:spPr>
          <a:xfrm>
            <a:off x="2584650" y="0"/>
            <a:ext cx="6559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Data</a:t>
            </a:r>
            <a:endParaRPr/>
          </a:p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Most data in the world is messy and not in a form you want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common: Missing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Pandas uses “Not a Number” (NaN) to represent missing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times, it will just ignore them in computations but NaN can be a common source of bugs!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Useful pandas functions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4"/>
          <p:cNvSpPr txBox="1"/>
          <p:nvPr>
            <p:ph idx="2" type="title"/>
          </p:nvPr>
        </p:nvSpPr>
        <p:spPr>
          <a:xfrm>
            <a:off x="710238" y="423010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EFEFEF"/>
                </a:solidFill>
                <a:hlinkClick r:id="rId4"/>
              </a:rPr>
              <a:t>Demo</a:t>
            </a:r>
            <a:endParaRPr sz="1800">
              <a:solidFill>
                <a:srgbClr val="EFEFEF"/>
              </a:solidFill>
            </a:endParaRPr>
          </a:p>
        </p:txBody>
      </p:sp>
      <p:graphicFrame>
        <p:nvGraphicFramePr>
          <p:cNvPr id="337" name="Google Shape;337;p44"/>
          <p:cNvGraphicFramePr/>
          <p:nvPr/>
        </p:nvGraphicFramePr>
        <p:xfrm>
          <a:off x="3090625" y="24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{D9FB43C2-7D25-4FB6-B6A9-92F235715798}</a:tableStyleId>
              </a:tblPr>
              <a:tblGrid>
                <a:gridCol w="5466150"/>
              </a:tblGrid>
              <a:tr h="31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Detecting for missing data</a:t>
                      </a:r>
                      <a:endParaRPr sz="12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isnull()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notnull()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13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Changing/Removing missing data</a:t>
                      </a:r>
                      <a:endParaRPr sz="120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dropna()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fillna()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</a:t>
            </a:r>
            <a:endParaRPr/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Sorting your data is a very common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Either for presentation or finding the top-k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easy in pandas!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Note: All of these return new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DataFrames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5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3"/>
              </a:rPr>
              <a:t>Demo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3090625" y="2383825"/>
            <a:ext cx="5596200" cy="1645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Sort data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data.sort_values(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'column'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data.sort_index()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Find top-k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data.nlargest(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'column'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Arguments</a:t>
            </a:r>
            <a:endParaRPr/>
          </a:p>
        </p:txBody>
      </p:sp>
      <p:sp>
        <p:nvSpPr>
          <p:cNvPr id="352" name="Google Shape;352;p4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does Python know that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/>
              <a:t> is 2 and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/>
              <a:t> is 3?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Arguments are determined by position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also allows you to pass by name instead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Library calls usually take MANY arguments</a:t>
            </a:r>
            <a:r>
              <a:rPr lang="en"/>
              <a:t> (with defaults), much more convenient to specify the ones you by name</a:t>
            </a:r>
            <a:endParaRPr/>
          </a:p>
        </p:txBody>
      </p:sp>
      <p:sp>
        <p:nvSpPr>
          <p:cNvPr id="353" name="Google Shape;35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6"/>
          <p:cNvSpPr txBox="1"/>
          <p:nvPr/>
        </p:nvSpPr>
        <p:spPr>
          <a:xfrm>
            <a:off x="3090625" y="575500"/>
            <a:ext cx="5596200" cy="1344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div(a, b):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/ b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div(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3090625" y="3673575"/>
            <a:ext cx="5596200" cy="45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div(b=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a=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